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3883F9-BAD9-4233-BFF5-12250D216CC9}" v="891" dt="2022-09-25T07:23:29.3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59"/>
  </p:normalViewPr>
  <p:slideViewPr>
    <p:cSldViewPr snapToGrid="0" snapToObjects="1">
      <p:cViewPr varScale="1">
        <p:scale>
          <a:sx n="114" d="100"/>
          <a:sy n="114" d="100"/>
        </p:scale>
        <p:origin x="4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g>
</file>

<file path=ppt/media/image2.jp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8BA1B-E0DB-D74F-AFF0-F9A902A94E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619D66-D0CB-A64F-8D56-F1D5DAD100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1358A-D94A-9C4C-BCEA-2C7B7318E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54AC5-4BA4-4046-B028-EAA345482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086CD-8581-9141-AFCC-9D593DB5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E18344-7106-CB4E-8F9A-945941B9F5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37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17BBB-6338-F741-96B0-C87CAED17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3AB198-505D-0A48-A148-13DCE7312C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44F69-7CF7-6D46-A41E-AF9774E7D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52CE8-4B32-9347-B545-58C4C0CEA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F1577-F5F7-A24D-BD00-24007343F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203629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C605A2-785B-D944-A1F7-8DD9B40A10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EEABEF-9EB7-0644-A65A-ED38EA5E1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A1575-5635-7E47-9CCE-D0593F525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E5EED-3D37-6D4D-A3AF-E409D21B1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B6BE-746E-D74B-B102-4C7AF32B9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345988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CBEB2-85AD-5E42-A839-138976AE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D1B06-28FA-124D-B7BE-910059709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4BB85-470A-214B-9EB1-5653D3D86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69BD7-CD4A-034C-9CDA-C962CE492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E066C-469E-C44E-9649-AC056AF2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622116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48614-D8CF-0447-9C23-B8500D181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172B2-D00B-1148-B8AD-11122C02F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261EB-EBCE-5B48-B8BB-B9F07C6F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3710D-36F4-BA4E-886D-1D02FE6B6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B55E4-7C8A-994A-B355-A497BC77D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644933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B233E-0E72-BD46-A066-934758F3E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1332B-0CA8-124D-812D-8CF46019C7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007212-B13E-9A4D-9F2C-493F775A6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E9C18F-2FE4-0E40-B34F-A7565FC7A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4D60F3-9E1C-AF48-A6EB-4EC3041B8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AFF8F0-4828-A044-9CA3-4C27D1736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713640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D8AFB-777A-474B-B510-66C095D8C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BE98B-6CDC-6347-A98B-004DDDA43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884F1A-8E18-864C-8231-FFB65F30A6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13EB06-EBD6-5249-AB76-544BCCF8F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DE2ECA-2A17-4A48-A5EB-C0A4B036B2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903C23-6F84-C145-88F3-94DA22CD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86A5F6-36B1-C04C-A796-E76F1FA2D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D5FB2-0BA9-3941-98D4-0AF408851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583301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052FF-F90F-6442-B761-A460F1B82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3C17DE-39A3-1340-8891-2B974581E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FB0BEA-D525-A146-902C-61822FC7D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A6DE3A-E4E2-B14A-A9B7-4EE25C3F8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333000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C7EE37-85C4-3349-98E5-CE2B31B0E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EF3BFE-0E18-DA46-9BCD-785ED0536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C0754-B900-2246-BFF0-A6DA16A08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960707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5AF08-2A69-D046-B333-71B71F03B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0335C-C888-BE42-89E2-3D4B5EA3B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CECBC7-68E3-1E40-993D-16A588120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3A014-0001-D54A-9D81-0FB16BE8B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353CB-475E-3C45-B98B-8F2FA128E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FACD18-6E78-4742-B59B-5A7E56A82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206456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7AFD2-93D0-A443-810A-E043D913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7ED069-C5BD-2E4D-BD56-89E9DDEBBE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98BCA-5E38-DC49-A254-FAE1BBE3D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234448-D0BC-BA4B-A84B-2D1E45428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DD07FB-9AC6-0842-AE86-2218B74BF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0C524F-DF5F-CD47-B309-1EB49F652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744973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41234-9B28-4743-85BE-B265640C8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C28A64-C618-6447-A613-96297ADE6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8F4BB-57CB-AD42-A750-BE53C91067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6A5CE-24BA-B740-B30E-68E2F4FE1B23}" type="datetimeFigureOut">
              <a:rPr lang="en-UA" smtClean="0"/>
              <a:t>09/26/2022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220F4-A3FD-7441-BC27-8911BA615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01F1B-B2E2-2A48-9589-D16B7A278B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F10239-4724-6644-B281-E6E3E93C41C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40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20BEF-E510-5540-B603-290ED625DC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3580" y="1038246"/>
            <a:ext cx="5573486" cy="2130647"/>
          </a:xfrm>
        </p:spPr>
        <p:txBody>
          <a:bodyPr>
            <a:normAutofit/>
          </a:bodyPr>
          <a:lstStyle/>
          <a:p>
            <a:r>
              <a:rPr lang="en-UA" dirty="0">
                <a:solidFill>
                  <a:schemeClr val="bg1"/>
                </a:solidFill>
                <a:latin typeface="Arial"/>
                <a:cs typeface="Arial"/>
              </a:rPr>
              <a:t>Factory Method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3B7F99-DBBD-DD42-A47A-D1D67A5D8B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0161" y="3491340"/>
            <a:ext cx="5573486" cy="9469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A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Фабричный метод</a:t>
            </a:r>
            <a:endParaRPr lang="ru-RU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2352BAD-C23D-4257-A33D-78D4FF991C99}"/>
              </a:ext>
            </a:extLst>
          </p:cNvPr>
          <p:cNvSpPr txBox="1">
            <a:spLocks/>
          </p:cNvSpPr>
          <p:nvPr/>
        </p:nvSpPr>
        <p:spPr>
          <a:xfrm>
            <a:off x="5863580" y="4287249"/>
            <a:ext cx="5573486" cy="946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Выполнил студент группы ПР-20.102к</a:t>
            </a:r>
          </a:p>
          <a:p>
            <a:pPr algn="r"/>
            <a:r>
              <a:rPr lang="ru-RU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Плахотный Г. А.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FB815D9-B9CC-4B6B-A0C0-72A52A81BA2B}"/>
              </a:ext>
            </a:extLst>
          </p:cNvPr>
          <p:cNvSpPr txBox="1">
            <a:spLocks/>
          </p:cNvSpPr>
          <p:nvPr/>
        </p:nvSpPr>
        <p:spPr>
          <a:xfrm>
            <a:off x="0" y="166829"/>
            <a:ext cx="12191999" cy="946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Министерство образования Новосибирской области</a:t>
            </a:r>
          </a:p>
          <a:p>
            <a:r>
              <a:rPr lang="ru-R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ГБПОУ НСО «Новосибирский авиационный технический колледж</a:t>
            </a:r>
          </a:p>
          <a:p>
            <a:r>
              <a:rPr lang="ru-R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имени Б.С. </a:t>
            </a:r>
            <a:r>
              <a:rPr lang="ru-RU" sz="1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Галущака</a:t>
            </a:r>
            <a:r>
              <a:rPr lang="ru-RU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580092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DA6593-A4EF-7C50-104A-9ED952A45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/>
                <a:cs typeface="Arial"/>
              </a:rPr>
              <a:t>Назначение паттерна</a:t>
            </a:r>
            <a:endParaRPr lang="ru-RU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9EEF36-8B66-169B-D937-56B0891AE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878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Arial"/>
                <a:cs typeface="Calibri" panose="020F0502020204030204"/>
              </a:rPr>
              <a:t>Когда надо применять паттерн:</a:t>
            </a:r>
          </a:p>
          <a:p>
            <a:r>
              <a:rPr lang="ru-RU" sz="2000" dirty="0">
                <a:solidFill>
                  <a:schemeClr val="bg1"/>
                </a:solidFill>
                <a:latin typeface="Arial"/>
                <a:cs typeface="Calibri" panose="020F0502020204030204"/>
              </a:rPr>
              <a:t>Заранее неизвестно, объекты каких типов необходимо создавать</a:t>
            </a:r>
          </a:p>
          <a:p>
            <a:r>
              <a:rPr lang="ru-RU" sz="2000" dirty="0">
                <a:solidFill>
                  <a:schemeClr val="bg1"/>
                </a:solidFill>
                <a:latin typeface="Arial"/>
                <a:cs typeface="Calibri" panose="020F0502020204030204"/>
              </a:rPr>
              <a:t>Система должна быть независимой от процесса создания новых объектов, а также быть расширяемой: можно легко вводить новые классы, объекты которых надо создавать</a:t>
            </a:r>
          </a:p>
          <a:p>
            <a:r>
              <a:rPr lang="ru-RU" sz="2000" dirty="0">
                <a:solidFill>
                  <a:schemeClr val="bg1"/>
                </a:solidFill>
                <a:latin typeface="Arial"/>
                <a:cs typeface="Calibri" panose="020F0502020204030204"/>
              </a:rPr>
              <a:t>Когда создание новых объектов необходимо делегировать из базового класса классам наследникам</a:t>
            </a:r>
          </a:p>
          <a:p>
            <a:pPr marL="0" indent="0">
              <a:buNone/>
            </a:pPr>
            <a:endParaRPr lang="ru-RU" sz="2000" dirty="0">
              <a:solidFill>
                <a:schemeClr val="bg1"/>
              </a:solidFill>
              <a:latin typeface="Arial"/>
              <a:cs typeface="Calibri" panose="020F0502020204030204"/>
            </a:endParaRPr>
          </a:p>
          <a:p>
            <a:pPr marL="0" indent="0">
              <a:buNone/>
            </a:pPr>
            <a:endParaRPr lang="ru-RU" sz="2000" dirty="0">
              <a:solidFill>
                <a:schemeClr val="bg1"/>
              </a:solidFill>
              <a:latin typeface="Arial"/>
              <a:cs typeface="Calibri" panose="020F0502020204030204"/>
            </a:endParaRPr>
          </a:p>
          <a:p>
            <a:pPr marL="0" indent="0">
              <a:buNone/>
            </a:pPr>
            <a:endParaRPr lang="ru-RU" sz="2000" dirty="0">
              <a:solidFill>
                <a:schemeClr val="bg1"/>
              </a:solidFill>
              <a:latin typeface="Arial"/>
              <a:cs typeface="Calibri" panose="020F0502020204030204"/>
            </a:endParaRPr>
          </a:p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  <a:latin typeface="Arial"/>
                <a:cs typeface="Calibri" panose="020F0502020204030204"/>
              </a:rPr>
              <a:t>Делегирование — когда часть работы класс "перекладывает" на другие классы.</a:t>
            </a:r>
          </a:p>
        </p:txBody>
      </p:sp>
    </p:spTree>
    <p:extLst>
      <p:ext uri="{BB962C8B-B14F-4D97-AF65-F5344CB8AC3E}">
        <p14:creationId xmlns:p14="http://schemas.microsoft.com/office/powerpoint/2010/main" val="2155676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DA6593-A4EF-7C50-104A-9ED952A4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284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/>
                <a:cs typeface="Arial"/>
              </a:rPr>
              <a:t>Общее описание</a:t>
            </a:r>
            <a:endParaRPr lang="ru-RU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9EEF36-8B66-169B-D937-56B0891AE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619" y="2720532"/>
            <a:ext cx="10515600" cy="2153943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ru-RU" dirty="0">
                <a:solidFill>
                  <a:schemeClr val="bg1"/>
                </a:solidFill>
                <a:ea typeface="+mn-lt"/>
                <a:cs typeface="+mn-lt"/>
              </a:rPr>
              <a:t>Фабричный метод (Factory </a:t>
            </a:r>
            <a:r>
              <a:rPr lang="ru-RU" dirty="0" err="1">
                <a:solidFill>
                  <a:schemeClr val="bg1"/>
                </a:solidFill>
                <a:ea typeface="+mn-lt"/>
                <a:cs typeface="+mn-lt"/>
              </a:rPr>
              <a:t>Method</a:t>
            </a:r>
            <a:r>
              <a:rPr lang="ru-RU" dirty="0">
                <a:solidFill>
                  <a:schemeClr val="bg1"/>
                </a:solidFill>
                <a:ea typeface="+mn-lt"/>
                <a:cs typeface="+mn-lt"/>
              </a:rPr>
              <a:t>) - это паттерн, который определяет интерфейс для создания объектов некоторого класса, но непосредственное решение о том, объект какого класса создавать происходит в подклассах. 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ru-RU" dirty="0">
                <a:solidFill>
                  <a:schemeClr val="bg1"/>
                </a:solidFill>
                <a:ea typeface="+mn-lt"/>
                <a:cs typeface="+mn-lt"/>
              </a:rPr>
              <a:t>В момент создания наследники могут определить, какой класс создавать.</a:t>
            </a:r>
            <a:endParaRPr lang="ru-RU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09828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49B0A4-3023-B206-14AC-FBA171F70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Arial"/>
                <a:ea typeface="+mj-lt"/>
                <a:cs typeface="Arial"/>
              </a:rPr>
              <a:t>UML Диаграмма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3F63A95-F579-BE84-D3E5-161921F59D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sz="1800" dirty="0">
                <a:solidFill>
                  <a:schemeClr val="bg1"/>
                </a:solidFill>
                <a:latin typeface="Arial"/>
                <a:cs typeface="Calibri" panose="020F0502020204030204"/>
              </a:rPr>
              <a:t>Product — определяет интерфейс объектов, создаваемых абстрактным методом</a:t>
            </a:r>
          </a:p>
          <a:p>
            <a:r>
              <a:rPr lang="ru-RU" sz="1800" dirty="0">
                <a:solidFill>
                  <a:schemeClr val="bg1"/>
                </a:solidFill>
                <a:latin typeface="Arial"/>
                <a:cs typeface="Calibri" panose="020F0502020204030204"/>
              </a:rPr>
              <a:t>ConcreteProduct — реализует интерфейс Product</a:t>
            </a:r>
          </a:p>
          <a:p>
            <a:r>
              <a:rPr lang="ru-RU" sz="1800" dirty="0">
                <a:solidFill>
                  <a:schemeClr val="bg1"/>
                </a:solidFill>
                <a:latin typeface="Arial"/>
                <a:cs typeface="Calibri" panose="020F0502020204030204"/>
              </a:rPr>
              <a:t>Creator — объявляет фабричный метод, возвращающий объект типа Product. Может вызывать фабричный метод для создания объекта типа Product.</a:t>
            </a:r>
          </a:p>
          <a:p>
            <a:r>
              <a:rPr lang="ru-RU" sz="1800" dirty="0">
                <a:solidFill>
                  <a:schemeClr val="bg1"/>
                </a:solidFill>
                <a:latin typeface="Arial"/>
                <a:cs typeface="Calibri" panose="020F0502020204030204"/>
              </a:rPr>
              <a:t>ConcreteCreator — переопределяет фабричный метод таким образом, чтобы он создавал и возвращал объект класса ConcreteProduct.</a:t>
            </a:r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7AF926F6-DC0B-1EBA-FDCD-BA03561C1E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99942" y="2194191"/>
            <a:ext cx="5527379" cy="27919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3302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DA6593-A4EF-7C50-104A-9ED952A4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284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/>
                <a:cs typeface="Arial"/>
              </a:rPr>
              <a:t>Реализация паттерна C#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4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F6008909-FA48-E803-3FFF-BDD0226822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4" t="2489" r="1933" b="2701"/>
          <a:stretch/>
        </p:blipFill>
        <p:spPr>
          <a:xfrm>
            <a:off x="6308756" y="1516197"/>
            <a:ext cx="5527684" cy="4559075"/>
          </a:xfrm>
          <a:prstGeom prst="rect">
            <a:avLst/>
          </a:prstGeom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B8E68C04-6F78-BEBB-ED34-EDAC9CB93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012" y="1709878"/>
            <a:ext cx="6049699" cy="4274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1800" dirty="0">
                <a:solidFill>
                  <a:schemeClr val="bg1"/>
                </a:solidFill>
                <a:latin typeface="Arial"/>
                <a:cs typeface="Calibri" panose="020F0502020204030204"/>
              </a:rPr>
              <a:t>Абстрактный класс Product определяет интерфейс класса, объекты которого надо создавать</a:t>
            </a:r>
          </a:p>
          <a:p>
            <a:r>
              <a:rPr lang="ru-RU" sz="1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Конкретные классы </a:t>
            </a:r>
            <a:r>
              <a:rPr lang="ru-RU" sz="1800" b="1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ConcreteProductA</a:t>
            </a:r>
            <a:r>
              <a:rPr lang="ru-RU" sz="1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 и </a:t>
            </a:r>
            <a:r>
              <a:rPr lang="ru-RU" sz="1800" b="1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ConcreteProductB</a:t>
            </a:r>
            <a:r>
              <a:rPr lang="ru-RU" sz="1800" b="1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  </a:t>
            </a:r>
            <a:r>
              <a:rPr lang="ru-RU" sz="1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представляют реализацию класса Product. </a:t>
            </a:r>
          </a:p>
          <a:p>
            <a:r>
              <a:rPr lang="ru-RU" sz="1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Абстрактный класс </a:t>
            </a:r>
            <a:r>
              <a:rPr lang="ru-RU" sz="1800" b="1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Creator</a:t>
            </a:r>
            <a:r>
              <a:rPr lang="ru-RU" sz="1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 определяет абстрактный фабричный метод </a:t>
            </a:r>
            <a:r>
              <a:rPr lang="ru-RU" sz="1800" dirty="0" err="1">
                <a:solidFill>
                  <a:schemeClr val="bg1"/>
                </a:solidFill>
                <a:latin typeface="Arial"/>
                <a:cs typeface="Calibri" panose="020F0502020204030204"/>
              </a:rPr>
              <a:t>FactoryMethod</a:t>
            </a:r>
            <a:r>
              <a:rPr lang="ru-RU" sz="1800" dirty="0">
                <a:solidFill>
                  <a:schemeClr val="bg1"/>
                </a:solidFill>
                <a:latin typeface="Arial"/>
                <a:cs typeface="Calibri" panose="020F0502020204030204"/>
              </a:rPr>
              <a:t>()</a:t>
            </a:r>
            <a:r>
              <a:rPr lang="ru-RU" sz="1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, который возвращает объект Product.</a:t>
            </a:r>
          </a:p>
          <a:p>
            <a:r>
              <a:rPr lang="ru-RU" sz="1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Конкретные классы </a:t>
            </a:r>
            <a:r>
              <a:rPr lang="ru-RU" sz="1800" b="1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ConcreteCreatorA</a:t>
            </a:r>
            <a:r>
              <a:rPr lang="ru-RU" sz="1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 и </a:t>
            </a:r>
            <a:r>
              <a:rPr lang="ru-RU" sz="1800" b="1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ConcreteCreatorB</a:t>
            </a:r>
            <a:r>
              <a:rPr lang="ru-RU" sz="1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 - наследники класса </a:t>
            </a:r>
            <a:r>
              <a:rPr lang="ru-RU" sz="1800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Creator</a:t>
            </a:r>
            <a:r>
              <a:rPr lang="ru-RU" sz="1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, определяющие свою реализацию метода </a:t>
            </a:r>
            <a:r>
              <a:rPr lang="ru-RU" sz="1800" dirty="0" err="1">
                <a:solidFill>
                  <a:schemeClr val="bg1"/>
                </a:solidFill>
                <a:latin typeface="Arial"/>
                <a:cs typeface="Calibri" panose="020F0502020204030204"/>
              </a:rPr>
              <a:t>FactoryMethod</a:t>
            </a:r>
            <a:r>
              <a:rPr lang="ru-RU" sz="1800" dirty="0">
                <a:solidFill>
                  <a:schemeClr val="bg1"/>
                </a:solidFill>
                <a:latin typeface="Arial"/>
                <a:cs typeface="Calibri" panose="020F0502020204030204"/>
              </a:rPr>
              <a:t>()</a:t>
            </a:r>
            <a:r>
              <a:rPr lang="ru-RU" sz="1800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. </a:t>
            </a:r>
            <a:endParaRPr lang="ru-RU" sz="1800" dirty="0">
              <a:solidFill>
                <a:schemeClr val="bg1"/>
              </a:solidFill>
              <a:latin typeface="Arial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48190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DA6593-A4EF-7C50-104A-9ED952A4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284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/>
                <a:cs typeface="Arial"/>
              </a:rPr>
              <a:t>Реализация паттерна C#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E98ED347-CBCD-817B-2D7D-C26D9C5FB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ru-RU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Для каждого конкретного класса продукта определяется свой конкретный класс создателя.</a:t>
            </a:r>
            <a:endParaRPr lang="ru-RU">
              <a:solidFill>
                <a:schemeClr val="bg1"/>
              </a:solidFill>
              <a:latin typeface="Arial"/>
              <a:cs typeface="Calibri" panose="020F0502020204030204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ru-RU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Класс </a:t>
            </a:r>
            <a:r>
              <a:rPr lang="ru-RU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Creator</a:t>
            </a:r>
            <a:r>
              <a:rPr lang="ru-RU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 делегирует создание объекта Product своим наследникам. А классы </a:t>
            </a:r>
            <a:r>
              <a:rPr lang="ru-RU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ConcreteCreatorA</a:t>
            </a:r>
            <a:r>
              <a:rPr lang="ru-RU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 и </a:t>
            </a:r>
            <a:r>
              <a:rPr lang="ru-RU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ConcreteCreatorB</a:t>
            </a:r>
            <a:r>
              <a:rPr lang="ru-RU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 могут самостоятельно выбирать какой конкретный тип продукта им создавать. </a:t>
            </a:r>
          </a:p>
          <a:p>
            <a:pPr marL="0" indent="0">
              <a:buNone/>
            </a:pPr>
            <a:endParaRPr lang="ru-RU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13238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DA6593-A4EF-7C50-104A-9ED952A4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284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/>
                <a:cs typeface="Arial"/>
              </a:rPr>
              <a:t>Последствия применения паттерна</a:t>
            </a:r>
            <a:endParaRPr lang="ru-RU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9EEF36-8B66-169B-D937-56B0891AE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556" y="2209317"/>
            <a:ext cx="10515600" cy="2645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ru-RU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Применение паттерна позволяет использовать в коде программы не конкретные классы, а манипулировать абстрактными объектами на более высоком уровне. </a:t>
            </a:r>
            <a:endParaRPr lang="ru-RU">
              <a:solidFill>
                <a:schemeClr val="bg1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5312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DA6593-A4EF-7C50-104A-9ED952A4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2846"/>
            <a:ext cx="10515600" cy="132556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/>
                <a:cs typeface="Arial"/>
              </a:rPr>
              <a:t>Достоинства и недостатки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9EEF36-8B66-169B-D937-56B0891AE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556" y="2209317"/>
            <a:ext cx="10515600" cy="3513968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60000"/>
              </a:lnSpc>
            </a:pPr>
            <a:r>
              <a:rPr lang="ru-RU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Паттерн позволяет сделать код создания объектов более универсальным, не привязываясь к конкретным классам (</a:t>
            </a:r>
            <a:r>
              <a:rPr lang="ru-RU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ConcreteProduct</a:t>
            </a:r>
            <a:r>
              <a:rPr lang="ru-RU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), а оперируя лишь общим интерфейсом (Product), а также позволяет установить связь между параллельными иерархиями классов.</a:t>
            </a:r>
            <a:endParaRPr lang="ru-RU">
              <a:solidFill>
                <a:schemeClr val="bg1"/>
              </a:solidFill>
              <a:latin typeface="Arial"/>
              <a:ea typeface="+mn-lt"/>
              <a:cs typeface="+mn-lt"/>
            </a:endParaRPr>
          </a:p>
          <a:p>
            <a:pPr>
              <a:lnSpc>
                <a:spcPct val="160000"/>
              </a:lnSpc>
            </a:pPr>
            <a:r>
              <a:rPr lang="ru-RU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Недостатком же является необходимость создавать наследника </a:t>
            </a:r>
            <a:r>
              <a:rPr lang="ru-RU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Creator</a:t>
            </a:r>
            <a:r>
              <a:rPr lang="ru-RU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 для каждого нового типа продукта (</a:t>
            </a:r>
            <a:r>
              <a:rPr lang="ru-RU" dirty="0" err="1">
                <a:solidFill>
                  <a:schemeClr val="bg1"/>
                </a:solidFill>
                <a:latin typeface="Arial"/>
                <a:ea typeface="+mn-lt"/>
                <a:cs typeface="+mn-lt"/>
              </a:rPr>
              <a:t>ConcreteProduct</a:t>
            </a:r>
            <a:r>
              <a:rPr lang="ru-RU" dirty="0">
                <a:solidFill>
                  <a:schemeClr val="bg1"/>
                </a:solidFill>
                <a:latin typeface="Arial"/>
                <a:ea typeface="+mn-lt"/>
                <a:cs typeface="+mn-lt"/>
              </a:rPr>
              <a:t>).</a:t>
            </a:r>
            <a:endParaRPr lang="ru-RU" dirty="0">
              <a:solidFill>
                <a:schemeClr val="bg1"/>
              </a:solidFill>
              <a:latin typeface="Calibri" panose="020F0502020204030204"/>
              <a:cs typeface="Calibri"/>
            </a:endParaRPr>
          </a:p>
          <a:p>
            <a:pPr marL="0" indent="0">
              <a:lnSpc>
                <a:spcPct val="160000"/>
              </a:lnSpc>
              <a:buNone/>
            </a:pPr>
            <a:endParaRPr lang="ru-RU" dirty="0">
              <a:solidFill>
                <a:schemeClr val="bg1"/>
              </a:solidFill>
              <a:latin typeface="Arial"/>
              <a:ea typeface="+mn-lt"/>
              <a:cs typeface="+mn-lt"/>
            </a:endParaRPr>
          </a:p>
          <a:p>
            <a:pPr marL="0" indent="0">
              <a:lnSpc>
                <a:spcPct val="160000"/>
              </a:lnSpc>
              <a:buNone/>
            </a:pPr>
            <a:endParaRPr lang="ru-RU" dirty="0">
              <a:solidFill>
                <a:schemeClr val="bg1"/>
              </a:solidFill>
              <a:latin typeface="Arial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90075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327</Words>
  <Application>Microsoft Office PowerPoint</Application>
  <PresentationFormat>Широкоэкранный</PresentationFormat>
  <Paragraphs>37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Factory Method</vt:lpstr>
      <vt:lpstr>Назначение паттерна</vt:lpstr>
      <vt:lpstr>Общее описание</vt:lpstr>
      <vt:lpstr>UML Диаграмма</vt:lpstr>
      <vt:lpstr>Реализация паттерна C#</vt:lpstr>
      <vt:lpstr>Реализация паттерна C#</vt:lpstr>
      <vt:lpstr>Последствия применения паттерна</vt:lpstr>
      <vt:lpstr>Достоинства и недостатки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HVRS</cp:lastModifiedBy>
  <cp:revision>178</cp:revision>
  <dcterms:created xsi:type="dcterms:W3CDTF">2022-01-31T14:31:56Z</dcterms:created>
  <dcterms:modified xsi:type="dcterms:W3CDTF">2022-09-25T18:19:52Z</dcterms:modified>
</cp:coreProperties>
</file>

<file path=docProps/thumbnail.jpeg>
</file>